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6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7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8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9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1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3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</p:sldMasterIdLst>
  <p:notesMasterIdLst>
    <p:notesMasterId r:id="rId17"/>
  </p:notesMasterIdLst>
  <p:handoutMasterIdLst>
    <p:handoutMasterId r:id="rId18"/>
  </p:handoutMasterIdLst>
  <p:sldIdLst>
    <p:sldId id="408" r:id="rId15"/>
    <p:sldId id="443" r:id="rId16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3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6"/>
  </p:normalViewPr>
  <p:slideViewPr>
    <p:cSldViewPr>
      <p:cViewPr>
        <p:scale>
          <a:sx n="63" d="100"/>
          <a:sy n="63" d="100"/>
        </p:scale>
        <p:origin x="-552" y="-8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D2FB59C-520A-EB44-944B-F4C37B8266EA}" type="datetime1">
              <a:rPr lang="en-US"/>
              <a:pPr>
                <a:defRPr/>
              </a:pPr>
              <a:t>5/18/17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6379CE8-3F60-6B46-9A2C-B7CA45842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7851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CCCCF7C-C8D7-BB41-9170-45EA955F6B5C}" type="datetime1">
              <a:rPr lang="en-US"/>
              <a:pPr>
                <a:defRPr/>
              </a:pPr>
              <a:t>5/18/17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295EFDF-F26E-834C-8C45-68AA5272D3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935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5736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8B586-0FC4-D64B-A3C5-30AFCB36D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48839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83893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22289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9042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3282113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274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15171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965009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299018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469668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9545767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A115B-DADF-0D49-B97F-2ADDC258F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56406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773996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624549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874627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208678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4835874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918905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80045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11090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0870395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502373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3464F-7FED-FF4A-BA4E-63BD457F0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292781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5191883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019334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78299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05611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134627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7659465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988168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62278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280199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3385638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9056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0575329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7820072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09802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871009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68040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776988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6802639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37692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717905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7985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0234207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765101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4229995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0680889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88713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363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847270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30624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5273080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317062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62598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82386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973559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5264770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7754387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4371462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158576"/>
      </p:ext>
    </p:extLst>
  </p:cSld>
  <p:clrMapOvr>
    <a:masterClrMapping/>
  </p:clrMapOvr>
  <p:transition xmlns:p14="http://schemas.microsoft.com/office/powerpoint/2010/main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708893"/>
      </p:ext>
    </p:extLst>
  </p:cSld>
  <p:clrMapOvr>
    <a:masterClrMapping/>
  </p:clrMapOvr>
  <p:transition xmlns:p14="http://schemas.microsoft.com/office/powerpoint/2010/main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750942"/>
      </p:ext>
    </p:extLst>
  </p:cSld>
  <p:clrMapOvr>
    <a:masterClrMapping/>
  </p:clrMapOvr>
  <p:transition xmlns:p14="http://schemas.microsoft.com/office/powerpoint/2010/main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109746"/>
      </p:ext>
    </p:extLst>
  </p:cSld>
  <p:clrMapOvr>
    <a:masterClrMapping/>
  </p:clrMapOvr>
  <p:transition xmlns:p14="http://schemas.microsoft.com/office/powerpoint/2010/main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4512884"/>
      </p:ext>
    </p:extLst>
  </p:cSld>
  <p:clrMapOvr>
    <a:masterClrMapping/>
  </p:clrMapOvr>
  <p:transition xmlns:p14="http://schemas.microsoft.com/office/powerpoint/2010/main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15013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652094"/>
      </p:ext>
    </p:extLst>
  </p:cSld>
  <p:clrMapOvr>
    <a:masterClrMapping/>
  </p:clrMapOvr>
  <p:transition xmlns:p14="http://schemas.microsoft.com/office/powerpoint/2010/main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515400"/>
      </p:ext>
    </p:extLst>
  </p:cSld>
  <p:clrMapOvr>
    <a:masterClrMapping/>
  </p:clrMapOvr>
  <p:transition xmlns:p14="http://schemas.microsoft.com/office/powerpoint/2010/main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77967"/>
      </p:ext>
    </p:extLst>
  </p:cSld>
  <p:clrMapOvr>
    <a:masterClrMapping/>
  </p:clrMapOvr>
  <p:transition xmlns:p14="http://schemas.microsoft.com/office/powerpoint/2010/main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8444325"/>
      </p:ext>
    </p:extLst>
  </p:cSld>
  <p:clrMapOvr>
    <a:masterClrMapping/>
  </p:clrMapOvr>
  <p:transition xmlns:p14="http://schemas.microsoft.com/office/powerpoint/2010/main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2925193"/>
      </p:ext>
    </p:extLst>
  </p:cSld>
  <p:clrMapOvr>
    <a:masterClrMapping/>
  </p:clrMapOvr>
  <p:transition xmlns:p14="http://schemas.microsoft.com/office/powerpoint/2010/main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3224596"/>
      </p:ext>
    </p:extLst>
  </p:cSld>
  <p:clrMapOvr>
    <a:masterClrMapping/>
  </p:clrMapOvr>
  <p:transition xmlns:p14="http://schemas.microsoft.com/office/powerpoint/2010/main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67034"/>
      </p:ext>
    </p:extLst>
  </p:cSld>
  <p:clrMapOvr>
    <a:masterClrMapping/>
  </p:clrMapOvr>
  <p:transition xmlns:p14="http://schemas.microsoft.com/office/powerpoint/2010/main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172862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76288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689367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102DB-9997-0247-B242-71F753CA4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8335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86C88-F1EF-B046-85CA-D66A6E937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15165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9074521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0556698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88016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49344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36635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092917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9263057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167910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008354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3733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722E6-F29F-7F41-AB9C-FB62860DD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08527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2950591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4210735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7597128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28041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505419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932511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73298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1477096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75830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69437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D8C36-1E9C-8D41-8995-0C516C0E95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851629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301397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3819652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0169685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8433819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26325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08318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979220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076193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0236365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979738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7567C-9F74-1140-846C-CB85770F5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3739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68815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840517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2853468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6714655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824221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40701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71292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41384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02605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5792404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2DB15-CCD1-3C45-AE30-EF9DA74C4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196992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3128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06521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254400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991003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887698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3286441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08429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722296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01788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776586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20537-BD2E-E545-B7CE-314F36CF7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2675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3772374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038328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05101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588149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751943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9085986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1880401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043280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193756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4596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2A4C0-E07B-1F48-9F05-B1B75895CB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22566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457068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5473688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15806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78438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779389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1838570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6272106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7558928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809333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679919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58C03-9A2C-784B-B8E4-654210989D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91014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62205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96564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9224065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36252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69600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864758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3632845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4395895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5807333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25381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2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18.xml"/><Relationship Id="rId8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1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3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29.xml"/><Relationship Id="rId8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2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4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0.xml"/><Relationship Id="rId8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3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5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45.xml"/><Relationship Id="rId2" Type="http://schemas.openxmlformats.org/officeDocument/2006/relationships/slideLayout" Target="../slideLayouts/slideLayout146.xml"/><Relationship Id="rId3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9.xml"/><Relationship Id="rId6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1.xml"/><Relationship Id="rId8" Type="http://schemas.openxmlformats.org/officeDocument/2006/relationships/slideLayout" Target="../slideLayouts/slideLayout152.xml"/><Relationship Id="rId9" Type="http://schemas.openxmlformats.org/officeDocument/2006/relationships/slideLayout" Target="../slideLayouts/slideLayout153.xml"/><Relationship Id="rId10" Type="http://schemas.openxmlformats.org/officeDocument/2006/relationships/slideLayout" Target="../slideLayouts/slideLayout154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6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57.xml"/><Relationship Id="rId3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2.xml"/><Relationship Id="rId8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4.xml"/><Relationship Id="rId10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7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9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79.xml"/><Relationship Id="rId2" Type="http://schemas.openxmlformats.org/officeDocument/2006/relationships/slideLayout" Target="../slideLayouts/slideLayout80.xml"/><Relationship Id="rId3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6.xml"/><Relationship Id="rId9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8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0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90.xml"/><Relationship Id="rId2" Type="http://schemas.openxmlformats.org/officeDocument/2006/relationships/slideLayout" Target="../slideLayouts/slideLayout91.xml"/><Relationship Id="rId3" Type="http://schemas.openxmlformats.org/officeDocument/2006/relationships/slideLayout" Target="../slideLayouts/slideLayout92.xml"/><Relationship Id="rId4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6.xml"/><Relationship Id="rId8" Type="http://schemas.openxmlformats.org/officeDocument/2006/relationships/slideLayout" Target="../slideLayouts/slideLayout97.xml"/><Relationship Id="rId9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9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1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07.xml"/><Relationship Id="rId8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Gill Sans" charset="0"/>
              </a:rPr>
              <a:t>Click to edit Master title style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FAC6B42-23FE-3F4F-B373-B2D493FE0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80" r:id="rId1"/>
    <p:sldLayoutId id="2147487025" r:id="rId2"/>
    <p:sldLayoutId id="2147487026" r:id="rId3"/>
    <p:sldLayoutId id="2147487027" r:id="rId4"/>
    <p:sldLayoutId id="2147487028" r:id="rId5"/>
    <p:sldLayoutId id="2147487029" r:id="rId6"/>
    <p:sldLayoutId id="2147487030" r:id="rId7"/>
    <p:sldLayoutId id="2147487031" r:id="rId8"/>
    <p:sldLayoutId id="2147487032" r:id="rId9"/>
    <p:sldLayoutId id="2147487033" r:id="rId10"/>
    <p:sldLayoutId id="2147487034" r:id="rId11"/>
    <p:sldLayoutId id="2147487035" r:id="rId12"/>
    <p:sldLayoutId id="2147487181" r:id="rId13"/>
    <p:sldLayoutId id="2147487182" r:id="rId14"/>
    <p:sldLayoutId id="2147487183" r:id="rId15"/>
    <p:sldLayoutId id="2147487184" r:id="rId16"/>
    <p:sldLayoutId id="2147487185" r:id="rId17"/>
    <p:sldLayoutId id="2147487186" r:id="rId18"/>
    <p:sldLayoutId id="2147487036" r:id="rId19"/>
    <p:sldLayoutId id="2147487187" r:id="rId20"/>
    <p:sldLayoutId id="2147487188" r:id="rId21"/>
    <p:sldLayoutId id="2147487189" r:id="rId22"/>
    <p:sldLayoutId id="2147487190" r:id="rId23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7125" r:id="rId1"/>
    <p:sldLayoutId id="2147487126" r:id="rId2"/>
    <p:sldLayoutId id="2147487127" r:id="rId3"/>
    <p:sldLayoutId id="2147487128" r:id="rId4"/>
    <p:sldLayoutId id="2147487129" r:id="rId5"/>
    <p:sldLayoutId id="2147487130" r:id="rId6"/>
    <p:sldLayoutId id="2147487131" r:id="rId7"/>
    <p:sldLayoutId id="2147487132" r:id="rId8"/>
    <p:sldLayoutId id="2147487133" r:id="rId9"/>
    <p:sldLayoutId id="2147487134" r:id="rId10"/>
    <p:sldLayoutId id="2147487135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36" r:id="rId1"/>
    <p:sldLayoutId id="2147487137" r:id="rId2"/>
    <p:sldLayoutId id="2147487138" r:id="rId3"/>
    <p:sldLayoutId id="2147487139" r:id="rId4"/>
    <p:sldLayoutId id="2147487140" r:id="rId5"/>
    <p:sldLayoutId id="2147487141" r:id="rId6"/>
    <p:sldLayoutId id="2147487142" r:id="rId7"/>
    <p:sldLayoutId id="2147487143" r:id="rId8"/>
    <p:sldLayoutId id="2147487144" r:id="rId9"/>
    <p:sldLayoutId id="2147487145" r:id="rId10"/>
    <p:sldLayoutId id="2147487146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47" r:id="rId1"/>
    <p:sldLayoutId id="2147487148" r:id="rId2"/>
    <p:sldLayoutId id="2147487149" r:id="rId3"/>
    <p:sldLayoutId id="2147487150" r:id="rId4"/>
    <p:sldLayoutId id="2147487151" r:id="rId5"/>
    <p:sldLayoutId id="2147487152" r:id="rId6"/>
    <p:sldLayoutId id="2147487153" r:id="rId7"/>
    <p:sldLayoutId id="2147487154" r:id="rId8"/>
    <p:sldLayoutId id="2147487155" r:id="rId9"/>
    <p:sldLayoutId id="2147487156" r:id="rId10"/>
    <p:sldLayoutId id="2147487157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768600"/>
            <a:ext cx="39624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58" r:id="rId1"/>
    <p:sldLayoutId id="2147487159" r:id="rId2"/>
    <p:sldLayoutId id="2147487160" r:id="rId3"/>
    <p:sldLayoutId id="2147487161" r:id="rId4"/>
    <p:sldLayoutId id="2147487162" r:id="rId5"/>
    <p:sldLayoutId id="2147487163" r:id="rId6"/>
    <p:sldLayoutId id="2147487164" r:id="rId7"/>
    <p:sldLayoutId id="2147487165" r:id="rId8"/>
    <p:sldLayoutId id="2147487166" r:id="rId9"/>
    <p:sldLayoutId id="2147487167" r:id="rId10"/>
    <p:sldLayoutId id="2147487168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69" r:id="rId1"/>
    <p:sldLayoutId id="2147487170" r:id="rId2"/>
    <p:sldLayoutId id="2147487171" r:id="rId3"/>
    <p:sldLayoutId id="2147487172" r:id="rId4"/>
    <p:sldLayoutId id="2147487173" r:id="rId5"/>
    <p:sldLayoutId id="2147487174" r:id="rId6"/>
    <p:sldLayoutId id="2147487175" r:id="rId7"/>
    <p:sldLayoutId id="2147487176" r:id="rId8"/>
    <p:sldLayoutId id="2147487177" r:id="rId9"/>
    <p:sldLayoutId id="2147487178" r:id="rId10"/>
    <p:sldLayoutId id="2147487179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37" r:id="rId1"/>
    <p:sldLayoutId id="2147487038" r:id="rId2"/>
    <p:sldLayoutId id="2147487039" r:id="rId3"/>
    <p:sldLayoutId id="2147487040" r:id="rId4"/>
    <p:sldLayoutId id="2147487041" r:id="rId5"/>
    <p:sldLayoutId id="2147487042" r:id="rId6"/>
    <p:sldLayoutId id="2147487043" r:id="rId7"/>
    <p:sldLayoutId id="2147487044" r:id="rId8"/>
    <p:sldLayoutId id="2147487045" r:id="rId9"/>
    <p:sldLayoutId id="2147487046" r:id="rId10"/>
    <p:sldLayoutId id="2147487047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971800"/>
            <a:ext cx="10464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48" r:id="rId1"/>
    <p:sldLayoutId id="2147487049" r:id="rId2"/>
    <p:sldLayoutId id="2147487050" r:id="rId3"/>
    <p:sldLayoutId id="2147487051" r:id="rId4"/>
    <p:sldLayoutId id="2147487052" r:id="rId5"/>
    <p:sldLayoutId id="2147487053" r:id="rId6"/>
    <p:sldLayoutId id="2147487054" r:id="rId7"/>
    <p:sldLayoutId id="2147487055" r:id="rId8"/>
    <p:sldLayoutId id="2147487056" r:id="rId9"/>
    <p:sldLayoutId id="2147487057" r:id="rId10"/>
    <p:sldLayoutId id="2147487058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59" r:id="rId1"/>
    <p:sldLayoutId id="2147487060" r:id="rId2"/>
    <p:sldLayoutId id="2147487061" r:id="rId3"/>
    <p:sldLayoutId id="2147487062" r:id="rId4"/>
    <p:sldLayoutId id="2147487063" r:id="rId5"/>
    <p:sldLayoutId id="2147487064" r:id="rId6"/>
    <p:sldLayoutId id="2147487065" r:id="rId7"/>
    <p:sldLayoutId id="2147487066" r:id="rId8"/>
    <p:sldLayoutId id="2147487067" r:id="rId9"/>
    <p:sldLayoutId id="2147487068" r:id="rId10"/>
    <p:sldLayoutId id="2147487069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70" r:id="rId1"/>
    <p:sldLayoutId id="2147487071" r:id="rId2"/>
    <p:sldLayoutId id="2147487072" r:id="rId3"/>
    <p:sldLayoutId id="2147487073" r:id="rId4"/>
    <p:sldLayoutId id="2147487074" r:id="rId5"/>
    <p:sldLayoutId id="2147487075" r:id="rId6"/>
    <p:sldLayoutId id="2147487076" r:id="rId7"/>
    <p:sldLayoutId id="2147487077" r:id="rId8"/>
    <p:sldLayoutId id="2147487078" r:id="rId9"/>
    <p:sldLayoutId id="2147487079" r:id="rId10"/>
    <p:sldLayoutId id="2147487080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81" r:id="rId1"/>
    <p:sldLayoutId id="2147487082" r:id="rId2"/>
    <p:sldLayoutId id="2147487083" r:id="rId3"/>
    <p:sldLayoutId id="2147487084" r:id="rId4"/>
    <p:sldLayoutId id="2147487085" r:id="rId5"/>
    <p:sldLayoutId id="2147487086" r:id="rId6"/>
    <p:sldLayoutId id="2147487087" r:id="rId7"/>
    <p:sldLayoutId id="2147487088" r:id="rId8"/>
    <p:sldLayoutId id="2147487089" r:id="rId9"/>
    <p:sldLayoutId id="2147487090" r:id="rId10"/>
    <p:sldLayoutId id="2147487091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787900"/>
            <a:ext cx="58674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92" r:id="rId1"/>
    <p:sldLayoutId id="2147487093" r:id="rId2"/>
    <p:sldLayoutId id="2147487094" r:id="rId3"/>
    <p:sldLayoutId id="2147487095" r:id="rId4"/>
    <p:sldLayoutId id="2147487096" r:id="rId5"/>
    <p:sldLayoutId id="2147487097" r:id="rId6"/>
    <p:sldLayoutId id="2147487098" r:id="rId7"/>
    <p:sldLayoutId id="2147487099" r:id="rId8"/>
    <p:sldLayoutId id="2147487100" r:id="rId9"/>
    <p:sldLayoutId id="2147487101" r:id="rId10"/>
    <p:sldLayoutId id="2147487102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787900"/>
            <a:ext cx="58674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03" r:id="rId1"/>
    <p:sldLayoutId id="2147487104" r:id="rId2"/>
    <p:sldLayoutId id="2147487105" r:id="rId3"/>
    <p:sldLayoutId id="2147487106" r:id="rId4"/>
    <p:sldLayoutId id="2147487107" r:id="rId5"/>
    <p:sldLayoutId id="2147487108" r:id="rId6"/>
    <p:sldLayoutId id="2147487109" r:id="rId7"/>
    <p:sldLayoutId id="2147487110" r:id="rId8"/>
    <p:sldLayoutId id="2147487111" r:id="rId9"/>
    <p:sldLayoutId id="2147487112" r:id="rId10"/>
    <p:sldLayoutId id="2147487113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14" r:id="rId1"/>
    <p:sldLayoutId id="2147487115" r:id="rId2"/>
    <p:sldLayoutId id="2147487116" r:id="rId3"/>
    <p:sldLayoutId id="2147487117" r:id="rId4"/>
    <p:sldLayoutId id="2147487118" r:id="rId5"/>
    <p:sldLayoutId id="2147487119" r:id="rId6"/>
    <p:sldLayoutId id="2147487120" r:id="rId7"/>
    <p:sldLayoutId id="2147487121" r:id="rId8"/>
    <p:sldLayoutId id="2147487122" r:id="rId9"/>
    <p:sldLayoutId id="2147487123" r:id="rId10"/>
    <p:sldLayoutId id="2147487124" r:id="rId11"/>
  </p:sldLayoutIdLst>
  <p:transition xmlns:p14="http://schemas.microsoft.com/office/powerpoint/2010/main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997200" y="4114800"/>
            <a:ext cx="3505200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1600" dirty="0" smtClean="0">
                <a:solidFill>
                  <a:srgbClr val="FFFFFF"/>
                </a:solidFill>
                <a:latin typeface="Chalkboard SE Regular"/>
                <a:cs typeface="Chalkboard SE Regular"/>
              </a:rPr>
              <a:t>Full </a:t>
            </a:r>
            <a:r>
              <a:rPr lang="en-US" sz="1600" dirty="0">
                <a:solidFill>
                  <a:srgbClr val="FFFFFF"/>
                </a:solidFill>
                <a:latin typeface="Chalkboard SE Regular"/>
                <a:cs typeface="Chalkboard SE Regular"/>
              </a:rPr>
              <a:t>Coverage</a:t>
            </a:r>
            <a:r>
              <a:rPr lang="en-US" sz="1600" dirty="0" smtClean="0">
                <a:solidFill>
                  <a:srgbClr val="FFFFFF"/>
                </a:solidFill>
                <a:latin typeface="Chalkboard SE Regular"/>
                <a:cs typeface="Chalkboard SE Regular"/>
              </a:rPr>
              <a:t>,  Hermetic. Compact. Operate </a:t>
            </a:r>
            <a:r>
              <a:rPr lang="en-US" sz="1600" dirty="0">
                <a:solidFill>
                  <a:srgbClr val="FFFFFF"/>
                </a:solidFill>
                <a:latin typeface="Chalkboard SE Regular"/>
                <a:cs typeface="Chalkboard SE Regular"/>
              </a:rPr>
              <a:t>in the </a:t>
            </a:r>
            <a:r>
              <a:rPr lang="en-US" sz="1600" dirty="0" smtClean="0">
                <a:solidFill>
                  <a:srgbClr val="FFFFFF"/>
                </a:solidFill>
                <a:latin typeface="Chalkboard SE Regular"/>
                <a:cs typeface="Chalkboard SE Regular"/>
              </a:rPr>
              <a:t> magnetic field. Good energy resolution. Good </a:t>
            </a:r>
            <a:r>
              <a:rPr lang="en-US" sz="1600" dirty="0">
                <a:solidFill>
                  <a:srgbClr val="FFFFFF"/>
                </a:solidFill>
                <a:latin typeface="Chalkboard SE Regular"/>
                <a:cs typeface="Chalkboard SE Regular"/>
              </a:rPr>
              <a:t>EM+</a:t>
            </a:r>
            <a:r>
              <a:rPr lang="en-US" sz="1600" dirty="0" smtClean="0">
                <a:solidFill>
                  <a:srgbClr val="FFFFFF"/>
                </a:solidFill>
                <a:latin typeface="Chalkboard SE Regular"/>
                <a:cs typeface="Chalkboard SE Regular"/>
              </a:rPr>
              <a:t>HAD Performance. Fast. </a:t>
            </a:r>
            <a:endParaRPr lang="en-US" sz="1600" dirty="0">
              <a:solidFill>
                <a:srgbClr val="FFFFFF"/>
              </a:solidFill>
              <a:latin typeface="Chalkboard SE Regular"/>
              <a:cs typeface="Chalkboard SE Regular"/>
            </a:endParaRPr>
          </a:p>
          <a:p>
            <a:pPr algn="l">
              <a:defRPr/>
            </a:pPr>
            <a:endParaRPr lang="en-US" sz="3600" dirty="0">
              <a:latin typeface="Chalkboard SE Regular"/>
              <a:cs typeface="Chalkboard SE Regular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58800" y="228600"/>
            <a:ext cx="1211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u="sng" dirty="0" smtClean="0">
                <a:solidFill>
                  <a:srgbClr val="2D2D8A"/>
                </a:solidFill>
                <a:latin typeface="Chalkboard SE Regular"/>
                <a:cs typeface="Chalkboard SE Regular"/>
              </a:rPr>
              <a:t>What will be in the </a:t>
            </a:r>
            <a:r>
              <a:rPr lang="en-US" sz="2800" u="sng" dirty="0" smtClean="0">
                <a:solidFill>
                  <a:srgbClr val="2D2D8A"/>
                </a:solidFill>
                <a:latin typeface="Chalkboard SE Regular"/>
                <a:cs typeface="Chalkboard SE Regular"/>
              </a:rPr>
              <a:t>report    </a:t>
            </a:r>
            <a:r>
              <a:rPr lang="en-US" sz="2800" u="sng" dirty="0" err="1" smtClean="0">
                <a:solidFill>
                  <a:srgbClr val="2D2D8A"/>
                </a:solidFill>
                <a:latin typeface="Chalkboard SE Regular"/>
                <a:cs typeface="Chalkboard SE Regular"/>
              </a:rPr>
              <a:t>O.Tsai</a:t>
            </a:r>
            <a:r>
              <a:rPr lang="en-US" sz="2800" u="sng" dirty="0" smtClean="0">
                <a:solidFill>
                  <a:srgbClr val="2D2D8A"/>
                </a:solidFill>
                <a:latin typeface="Chalkboard SE Regular"/>
                <a:cs typeface="Chalkboard SE Regular"/>
              </a:rPr>
              <a:t> (UCLA) 5/18/2017: </a:t>
            </a:r>
            <a:endParaRPr lang="en-US" sz="2800" u="sng" dirty="0" smtClean="0">
              <a:solidFill>
                <a:srgbClr val="2D2D8A"/>
              </a:solidFill>
              <a:latin typeface="Chalkboard SE Regular"/>
              <a:cs typeface="Chalkboard SE Regular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1200" y="1752600"/>
            <a:ext cx="970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BEMC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311400" y="1600200"/>
            <a:ext cx="1014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</a:t>
            </a:r>
            <a:r>
              <a:rPr lang="en-US" sz="2400" dirty="0" smtClean="0">
                <a:solidFill>
                  <a:schemeClr val="bg1"/>
                </a:solidFill>
              </a:rPr>
              <a:t>EMC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378200" y="990600"/>
            <a:ext cx="941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</a:t>
            </a:r>
            <a:r>
              <a:rPr lang="en-US" sz="2400" dirty="0" smtClean="0">
                <a:solidFill>
                  <a:schemeClr val="bg1"/>
                </a:solidFill>
              </a:rPr>
              <a:t>EMC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Slide Number Placeholder 4"/>
          <p:cNvSpPr txBox="1">
            <a:spLocks/>
          </p:cNvSpPr>
          <p:nvPr/>
        </p:nvSpPr>
        <p:spPr>
          <a:xfrm>
            <a:off x="-10800" y="9204067"/>
            <a:ext cx="866987" cy="523804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286000" algn="l" defTabSz="4572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743200" algn="l" defTabSz="4572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200400" algn="l" defTabSz="4572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657600" algn="l" defTabSz="4572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r>
              <a:rPr lang="en-US" sz="3200" dirty="0">
                <a:latin typeface="Chalkboard SE Regular"/>
                <a:cs typeface="Chalkboard SE Regular"/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30200" y="990600"/>
            <a:ext cx="123444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rgbClr val="008000"/>
                </a:solidFill>
                <a:latin typeface="Chalkboard SE Regular"/>
                <a:cs typeface="Chalkboard SE Regular"/>
              </a:rPr>
              <a:t>Optimization of light collection for </a:t>
            </a:r>
            <a:r>
              <a:rPr lang="en-US" sz="2800" dirty="0" smtClean="0">
                <a:solidFill>
                  <a:srgbClr val="008000"/>
                </a:solidFill>
                <a:latin typeface="Chalkboard SE Regular"/>
                <a:cs typeface="Chalkboard SE Regular"/>
              </a:rPr>
              <a:t>BEMC (EM) </a:t>
            </a:r>
            <a:r>
              <a:rPr lang="en-US" sz="2800" dirty="0" smtClean="0">
                <a:solidFill>
                  <a:srgbClr val="008000"/>
                </a:solidFill>
                <a:latin typeface="Chalkboard SE Regular"/>
                <a:cs typeface="Chalkboard SE Regular"/>
              </a:rPr>
              <a:t>- finished.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rgbClr val="008000"/>
                </a:solidFill>
                <a:latin typeface="Chalkboard SE Regular"/>
                <a:cs typeface="Chalkboard SE Regular"/>
              </a:rPr>
              <a:t>Anomalous signals in </a:t>
            </a:r>
            <a:r>
              <a:rPr lang="en-US" sz="2800" dirty="0" err="1" smtClean="0">
                <a:solidFill>
                  <a:srgbClr val="008000"/>
                </a:solidFill>
                <a:latin typeface="Chalkboard SE Regular"/>
                <a:cs typeface="Chalkboard SE Regular"/>
              </a:rPr>
              <a:t>SiPM</a:t>
            </a:r>
            <a:r>
              <a:rPr lang="en-US" sz="2800" dirty="0" smtClean="0">
                <a:solidFill>
                  <a:srgbClr val="008000"/>
                </a:solidFill>
                <a:latin typeface="Chalkboard SE Regular"/>
                <a:cs typeface="Chalkboard SE Regular"/>
              </a:rPr>
              <a:t> Run 17 – not observed.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‘Radiation’ damages of sensors for BEMC – main concern.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chemeClr val="accent2"/>
                </a:solidFill>
                <a:latin typeface="Chalkboard SE Regular"/>
                <a:cs typeface="Chalkboard SE Regular"/>
              </a:rPr>
              <a:t>Preliminary, at eta~4 we see ~10^</a:t>
            </a:r>
            <a:r>
              <a:rPr lang="en-US" sz="2800" baseline="30000" dirty="0" smtClean="0">
                <a:solidFill>
                  <a:schemeClr val="accent2"/>
                </a:solidFill>
                <a:latin typeface="Chalkboard SE Regular"/>
                <a:cs typeface="Chalkboard SE Regular"/>
              </a:rPr>
              <a:t>11</a:t>
            </a:r>
            <a:r>
              <a:rPr lang="en-US" sz="2800" dirty="0" smtClean="0">
                <a:solidFill>
                  <a:schemeClr val="accent2"/>
                </a:solidFill>
                <a:latin typeface="Chalkboard SE Regular"/>
                <a:cs typeface="Chalkboard SE Regular"/>
              </a:rPr>
              <a:t> n/cm</a:t>
            </a:r>
            <a:r>
              <a:rPr lang="en-US" sz="2800" baseline="30000" dirty="0" smtClean="0">
                <a:solidFill>
                  <a:schemeClr val="accent2"/>
                </a:solidFill>
                <a:latin typeface="Chalkboard SE Regular"/>
                <a:cs typeface="Chalkboard SE Regular"/>
              </a:rPr>
              <a:t>2,</a:t>
            </a:r>
            <a:r>
              <a:rPr lang="en-US" sz="2800" dirty="0" smtClean="0">
                <a:solidFill>
                  <a:schemeClr val="accent2"/>
                </a:solidFill>
                <a:latin typeface="Chalkboard SE Regular"/>
                <a:cs typeface="Chalkboard SE Regular"/>
              </a:rPr>
              <a:t> at eta~2.5 it is about 50% </a:t>
            </a:r>
            <a:r>
              <a:rPr lang="en-US" sz="2800" dirty="0" smtClean="0">
                <a:solidFill>
                  <a:schemeClr val="accent2"/>
                </a:solidFill>
                <a:latin typeface="Chalkboard SE Regular"/>
                <a:cs typeface="Chalkboard SE Regular"/>
              </a:rPr>
              <a:t>less.</a:t>
            </a:r>
            <a:endParaRPr lang="en-US" sz="2800" dirty="0" smtClean="0">
              <a:solidFill>
                <a:schemeClr val="accent2"/>
              </a:solidFill>
              <a:latin typeface="Chalkboard SE Regular"/>
              <a:cs typeface="Chalkboard SE Regular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chemeClr val="accent2"/>
                </a:solidFill>
                <a:latin typeface="Chalkboard SE Regular"/>
                <a:cs typeface="Chalkboard SE Regular"/>
              </a:rPr>
              <a:t>N.B. </a:t>
            </a:r>
            <a:r>
              <a:rPr lang="en-US" sz="2800" dirty="0">
                <a:solidFill>
                  <a:schemeClr val="accent2"/>
                </a:solidFill>
                <a:latin typeface="Chalkboard SE Regular"/>
                <a:cs typeface="Chalkboard SE Regular"/>
              </a:rPr>
              <a:t>t</a:t>
            </a:r>
            <a:r>
              <a:rPr lang="en-US" sz="2800" dirty="0" smtClean="0">
                <a:solidFill>
                  <a:schemeClr val="accent2"/>
                </a:solidFill>
                <a:latin typeface="Chalkboard SE Regular"/>
                <a:cs typeface="Chalkboard SE Regular"/>
              </a:rPr>
              <a:t>his is for small </a:t>
            </a:r>
            <a:r>
              <a:rPr lang="en-US" sz="2800" dirty="0" smtClean="0">
                <a:solidFill>
                  <a:schemeClr val="accent2"/>
                </a:solidFill>
                <a:latin typeface="Chalkboard SE Regular"/>
                <a:cs typeface="Chalkboard SE Regular"/>
              </a:rPr>
              <a:t>calorimeter </a:t>
            </a:r>
            <a:r>
              <a:rPr lang="en-US" sz="2800" dirty="0" smtClean="0">
                <a:solidFill>
                  <a:schemeClr val="accent2"/>
                </a:solidFill>
                <a:latin typeface="Chalkboard SE Regular"/>
                <a:cs typeface="Chalkboard SE Regular"/>
              </a:rPr>
              <a:t>prototypes (calorimeter itself will be a source of neutrons</a:t>
            </a:r>
            <a:r>
              <a:rPr lang="en-US" sz="2800" dirty="0" smtClean="0">
                <a:solidFill>
                  <a:schemeClr val="accent2"/>
                </a:solidFill>
                <a:latin typeface="Chalkboard SE Regular"/>
                <a:cs typeface="Chalkboard SE Regular"/>
              </a:rPr>
              <a:t>)</a:t>
            </a:r>
            <a:endParaRPr lang="en-US" sz="2800" dirty="0" smtClean="0">
              <a:solidFill>
                <a:srgbClr val="FF0000"/>
              </a:solidFill>
              <a:latin typeface="Chalkboard SE Regular"/>
              <a:cs typeface="Chalkboard SE Regular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rgbClr val="333399"/>
                </a:solidFill>
                <a:latin typeface="Chalkboard SE Regular"/>
                <a:cs typeface="Chalkboard SE Regular"/>
              </a:rPr>
              <a:t>In general, need to boost light yield and at the same time reduce volume of silicon photo-sensors, i.e. overall efficiency of light collection has to be significantly improved, especially for </a:t>
            </a:r>
            <a:r>
              <a:rPr lang="en-US" sz="2800" dirty="0" err="1" smtClean="0">
                <a:solidFill>
                  <a:srgbClr val="333399"/>
                </a:solidFill>
                <a:latin typeface="Chalkboard SE Regular"/>
                <a:cs typeface="Chalkboard SE Regular"/>
              </a:rPr>
              <a:t>hcal</a:t>
            </a:r>
            <a:r>
              <a:rPr lang="en-US" sz="2800" dirty="0" smtClean="0">
                <a:solidFill>
                  <a:srgbClr val="333399"/>
                </a:solidFill>
                <a:latin typeface="Chalkboard SE Regular"/>
                <a:cs typeface="Chalkboard SE Regular"/>
              </a:rPr>
              <a:t>.</a:t>
            </a:r>
            <a:endParaRPr lang="en-US" sz="2800" dirty="0" smtClean="0">
              <a:solidFill>
                <a:srgbClr val="333399"/>
              </a:solidFill>
              <a:latin typeface="Chalkboard SE Regular"/>
              <a:cs typeface="Chalkboard SE Regular"/>
            </a:endParaRPr>
          </a:p>
          <a:p>
            <a:pPr marL="457200" indent="-457200" algn="l">
              <a:buFont typeface="Arial"/>
              <a:buChar char="•"/>
            </a:pPr>
            <a:endParaRPr lang="en-US" sz="3200" dirty="0" smtClean="0">
              <a:solidFill>
                <a:schemeClr val="accent2"/>
              </a:solidFill>
              <a:latin typeface="Chalkboard SE Regular"/>
              <a:cs typeface="Chalkboard SE Regular"/>
            </a:endParaRPr>
          </a:p>
          <a:p>
            <a:pPr marL="457200" indent="-457200" algn="l">
              <a:buFont typeface="Arial"/>
              <a:buChar char="•"/>
            </a:pPr>
            <a:endParaRPr lang="en-US" sz="3200" dirty="0" smtClean="0">
              <a:solidFill>
                <a:schemeClr val="accent2"/>
              </a:solidFill>
              <a:latin typeface="Chalkboard SE Regular"/>
              <a:cs typeface="Chalkboard SE Regular"/>
            </a:endParaRPr>
          </a:p>
          <a:p>
            <a:pPr algn="l"/>
            <a:endParaRPr lang="en-US" sz="2400" dirty="0" smtClean="0">
              <a:latin typeface="Chalkboard SE Regular"/>
              <a:cs typeface="Chalkboard SE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3813758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8640"/>
            <a:ext cx="130048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US" sz="2400" dirty="0" smtClean="0">
              <a:latin typeface="Chalkboard"/>
              <a:cs typeface="Chalkboard"/>
            </a:endParaRPr>
          </a:p>
          <a:p>
            <a:pPr marL="342900" indent="-342900" algn="l">
              <a:buFont typeface="Arial"/>
              <a:buChar char="•"/>
            </a:pPr>
            <a:endParaRPr lang="en-US" sz="2400" dirty="0" smtClean="0">
              <a:latin typeface="Chalkboard"/>
              <a:cs typeface="Chalkboard"/>
            </a:endParaRPr>
          </a:p>
          <a:p>
            <a:pPr marL="342900" indent="-342900" algn="l">
              <a:buFont typeface="Arial"/>
              <a:buChar char="•"/>
            </a:pPr>
            <a:endParaRPr lang="en-US" sz="2400" dirty="0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86" y="2894"/>
            <a:ext cx="12981413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 smtClean="0">
                <a:latin typeface="Chalkboard SE Regular"/>
                <a:cs typeface="Chalkboard SE Regular"/>
              </a:rPr>
              <a:t> </a:t>
            </a:r>
            <a:r>
              <a:rPr lang="en-US" sz="2800" b="1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 </a:t>
            </a:r>
            <a:r>
              <a:rPr lang="en-US" sz="2800" b="1" u="sng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What will be in report </a:t>
            </a:r>
            <a:r>
              <a:rPr lang="en-US" sz="2800" b="1" u="sng" dirty="0" err="1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cont</a:t>
            </a:r>
            <a:r>
              <a:rPr lang="en-US" sz="2800" b="1" u="sng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:</a:t>
            </a:r>
            <a:endParaRPr lang="en-US" sz="2800" b="1" u="sng" dirty="0" smtClean="0">
              <a:solidFill>
                <a:schemeClr val="accent6"/>
              </a:solidFill>
              <a:latin typeface="Chalkboard SE Regular"/>
              <a:cs typeface="Chalkboard SE Regular"/>
            </a:endParaRPr>
          </a:p>
          <a:p>
            <a:pPr algn="l"/>
            <a:endParaRPr lang="en-US" sz="2800" b="1" u="sng" dirty="0" smtClean="0">
              <a:solidFill>
                <a:schemeClr val="accent6"/>
              </a:solidFill>
              <a:latin typeface="Chalkboard SE Regular"/>
              <a:cs typeface="Chalkboard SE Regular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As we reported last time, optimization of </a:t>
            </a:r>
            <a:r>
              <a:rPr lang="en-US" sz="2800" dirty="0" err="1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hcal</a:t>
            </a: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 will continue 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From </a:t>
            </a:r>
            <a:r>
              <a:rPr lang="en-US" sz="2800" dirty="0" err="1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Pb</a:t>
            </a: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/</a:t>
            </a:r>
            <a:r>
              <a:rPr lang="en-US" sz="2800" dirty="0" err="1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Sc</a:t>
            </a: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 moving to Fe/</a:t>
            </a:r>
            <a:r>
              <a:rPr lang="en-US" sz="2800" dirty="0" err="1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Sc</a:t>
            </a: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 (cost/neutrons)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Light collection will be redesigned – want to collect x15 more light, seemingly possible with APDs.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But need to modify sensors for our needs. Talked/talking with HPC (next week RIKEN people will have meeting with HPC in Japan).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Preliminary, HPC wants ~ $90k NRE. </a:t>
            </a: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Idea is to split cost between STAR, </a:t>
            </a:r>
            <a:r>
              <a:rPr lang="en-US" sz="2800" dirty="0" err="1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sfPHENIX</a:t>
            </a: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 and EIC, each contributing $30k for this development. We want to request $30k from EIC R&amp;D for this year.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After run17 ends (end of June) we’ll be doing lot of test with HCAL tower in the lab using exposed/fresh sensors (we have </a:t>
            </a:r>
            <a:r>
              <a:rPr lang="en-US" sz="2800" dirty="0" err="1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SiPMs</a:t>
            </a:r>
            <a:r>
              <a:rPr lang="en-US" sz="2800" dirty="0">
                <a:solidFill>
                  <a:schemeClr val="accent6"/>
                </a:solidFill>
                <a:latin typeface="Chalkboard SE Regular"/>
                <a:cs typeface="Chalkboard SE Regular"/>
              </a:rPr>
              <a:t> </a:t>
            </a: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, APDs in the STAR IP exposed for the whole Run17).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In 2018 probably two HCAL towers will be placed at IP with modified light collection</a:t>
            </a:r>
            <a:r>
              <a:rPr lang="en-US" sz="2800" dirty="0">
                <a:solidFill>
                  <a:schemeClr val="accent6"/>
                </a:solidFill>
                <a:latin typeface="Chalkboard SE Regular"/>
                <a:cs typeface="Chalkboard SE Regular"/>
              </a:rPr>
              <a:t> </a:t>
            </a: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and </a:t>
            </a: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readout.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We’ll ask ~ $10k for travel to BNL to run these test. 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>
                <a:solidFill>
                  <a:schemeClr val="accent6"/>
                </a:solidFill>
                <a:latin typeface="Chalkboard SE Regular"/>
                <a:cs typeface="Chalkboard SE Regular"/>
              </a:rPr>
              <a:t>Our report will not be ready before June 9 or so.</a:t>
            </a:r>
            <a:endParaRPr lang="en-US" sz="2800" dirty="0">
              <a:solidFill>
                <a:schemeClr val="accent6"/>
              </a:solidFill>
              <a:latin typeface="Chalkboard SE Regular"/>
              <a:cs typeface="Chalkboard SE Regular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12101793" y="9229796"/>
            <a:ext cx="866987" cy="523804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286000" algn="l" defTabSz="4572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743200" algn="l" defTabSz="4572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200400" algn="l" defTabSz="4572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657600" algn="l" defTabSz="457200" rtl="0" eaLnBrk="1" latinLnBrk="0" hangingPunct="1">
              <a:defRPr sz="42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r>
              <a:rPr lang="en-US" sz="3200" dirty="0" smtClean="0">
                <a:latin typeface="Chalkboard SE Regular"/>
                <a:cs typeface="Chalkboard SE Regular"/>
              </a:rPr>
              <a:t>11</a:t>
            </a:r>
            <a:endParaRPr lang="en-US" sz="3200" dirty="0">
              <a:latin typeface="Chalkboard SE Regular"/>
              <a:cs typeface="Chalkboard SE Regular"/>
            </a:endParaRPr>
          </a:p>
        </p:txBody>
      </p:sp>
    </p:spTree>
    <p:extLst>
      <p:ext uri="{BB962C8B-B14F-4D97-AF65-F5344CB8AC3E}">
        <p14:creationId xmlns:p14="http://schemas.microsoft.com/office/powerpoint/2010/main" val="9440084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8392</TotalTime>
  <Pages>0</Pages>
  <Words>372</Words>
  <Characters>0</Characters>
  <Application>Microsoft Macintosh PowerPoint</Application>
  <PresentationFormat>Custom</PresentationFormat>
  <Lines>0</Lines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14</vt:i4>
      </vt:variant>
      <vt:variant>
        <vt:lpstr>Slide Titles</vt:lpstr>
      </vt:variant>
      <vt:variant>
        <vt:i4>2</vt:i4>
      </vt:variant>
    </vt:vector>
  </HeadingPairs>
  <TitlesOfParts>
    <vt:vector size="16" baseType="lpstr">
      <vt:lpstr>Title &amp; Subtitle</vt:lpstr>
      <vt:lpstr>Title &amp; Bullets</vt:lpstr>
      <vt:lpstr>Title - Center</vt:lpstr>
      <vt:lpstr>Bullets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oleg</cp:lastModifiedBy>
  <cp:revision>536</cp:revision>
  <dcterms:modified xsi:type="dcterms:W3CDTF">2017-05-18T15:27:35Z</dcterms:modified>
</cp:coreProperties>
</file>